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arme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regular.fntdata"/><Relationship Id="rId32" Type="http://schemas.openxmlformats.org/officeDocument/2006/relationships/font" Target="fonts/Carme-regular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dragonfly-research/so-you-want-to-build-a-crypto-startup-8904ca300794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dragonfly-research/so-you-want-to-build-a-crypto-startup-8904ca300794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dragonfly-research/so-you-want-to-build-a-crypto-startup-8904ca300794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aa4b3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aa4b3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Honored to be with you here today at Devcon’s headline DeFi event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aa4b3bf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aa4b3bf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aa4b3bf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aa4b3b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aa4b3bf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aa4b3bf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High-Value, low frequency transactions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aa4b3bf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aa4b3bf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High-Value, low frequency transactions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4aa4b3bf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4aa4b3bf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DeFi stack is taking shape.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aa4b3bf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aa4b3bf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https://medium.com/dragonfly-research/so-you-want-to-build-a-crypto-startup-8904ca300794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aa4b3bf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4aa4b3bf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https://medium.com/dragonfly-research/so-you-want-to-build-a-crypto-startup-8904ca300794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aa4b3bf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aa4b3bf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https://medium.com/dragonfly-research/so-you-want-to-build-a-crypto-startup-8904ca300794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aa4b3bf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aa4b3bf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aa4b3bf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aa4b3bf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aa4b3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4aa4b3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someone who wants deeply for DeFi to succeed, I’m here to share two things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aa4b3bf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4aa4b3bf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0x on Market Makers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Kyber working on specific pairs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Set on liquidity providers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[Content] Maker, Compound, dYdX for Liquidators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aa4b3bf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4aa4b3bf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[Idea] Bring on Coinbase/Binance users to user their first SC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Onramp: Wyre, Ramp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Smart Contract Wallets / Metatransactions: Dharma, Argent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[Content] Hosted Wallets: Formatic, Torus, Bitski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4aa4b3bf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4aa4b3bf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4aa4b3bf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4aa4b3bf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aa4b3bf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4aa4b3bf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4aa4b3bf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4aa4b3bf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I’m excited about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 so much for your time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aa4b3b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aa4b3b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1.5 years ago DeFi didn’t exist. We worked hard.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got to know the others in the space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aa4b3b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aa4b3b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realized we loved what we did.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cared deeply about building an open financial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Contrary to what people may think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Begged the question: why couldn’t we share and work together openly?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aa4b3b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aa4b3b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Led to the creation of the DeFi movement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aa4b3b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aa4b3b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- What transpired was the first time that DeFi felt real, that people were engaging, and there was a sense of community around our mission and purpose.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aa4b3b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aa4b3b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aa4b3b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aa4b3b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aa4b3bf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aa4b3bf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F0835"/>
              </a:buClr>
              <a:buSzPts val="5200"/>
              <a:buFont typeface="Roboto"/>
              <a:buNone/>
              <a:defRPr b="1" sz="5200">
                <a:solidFill>
                  <a:srgbClr val="0F08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835"/>
              </a:buClr>
              <a:buSzPts val="2800"/>
              <a:buFont typeface="Roboto Light"/>
              <a:buNone/>
              <a:defRPr sz="2800">
                <a:solidFill>
                  <a:srgbClr val="0F08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9800" y="2121888"/>
            <a:ext cx="83214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F08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99800" y="2876113"/>
            <a:ext cx="832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F08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835"/>
              </a:buClr>
              <a:buSzPts val="2800"/>
              <a:buFont typeface="Roboto Medium"/>
              <a:buNone/>
              <a:defRPr>
                <a:solidFill>
                  <a:srgbClr val="0F08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52675" y="1304875"/>
            <a:ext cx="79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2" type="title"/>
          </p:nvPr>
        </p:nvSpPr>
        <p:spPr>
          <a:xfrm>
            <a:off x="796900" y="7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None/>
              <a:defRPr sz="14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i="1" sz="14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0" y="326575"/>
            <a:ext cx="625200" cy="3171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835"/>
              </a:buClr>
              <a:buSzPts val="2800"/>
              <a:buFont typeface="Roboto Medium"/>
              <a:buNone/>
              <a:defRPr>
                <a:solidFill>
                  <a:srgbClr val="0F08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○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■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●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○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■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●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○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 Light"/>
              <a:buChar char="■"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i="1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8.png"/><Relationship Id="rId20" Type="http://schemas.openxmlformats.org/officeDocument/2006/relationships/image" Target="../media/image27.png"/><Relationship Id="rId42" Type="http://schemas.openxmlformats.org/officeDocument/2006/relationships/image" Target="../media/image50.png"/><Relationship Id="rId41" Type="http://schemas.openxmlformats.org/officeDocument/2006/relationships/image" Target="../media/image52.png"/><Relationship Id="rId22" Type="http://schemas.openxmlformats.org/officeDocument/2006/relationships/image" Target="../media/image21.png"/><Relationship Id="rId44" Type="http://schemas.openxmlformats.org/officeDocument/2006/relationships/image" Target="../media/image53.png"/><Relationship Id="rId21" Type="http://schemas.openxmlformats.org/officeDocument/2006/relationships/image" Target="../media/image33.png"/><Relationship Id="rId43" Type="http://schemas.openxmlformats.org/officeDocument/2006/relationships/image" Target="../media/image49.png"/><Relationship Id="rId24" Type="http://schemas.openxmlformats.org/officeDocument/2006/relationships/image" Target="../media/image26.png"/><Relationship Id="rId46" Type="http://schemas.openxmlformats.org/officeDocument/2006/relationships/image" Target="../media/image56.png"/><Relationship Id="rId23" Type="http://schemas.openxmlformats.org/officeDocument/2006/relationships/image" Target="../media/image30.png"/><Relationship Id="rId45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26" Type="http://schemas.openxmlformats.org/officeDocument/2006/relationships/image" Target="../media/image34.png"/><Relationship Id="rId25" Type="http://schemas.openxmlformats.org/officeDocument/2006/relationships/image" Target="../media/image51.png"/><Relationship Id="rId28" Type="http://schemas.openxmlformats.org/officeDocument/2006/relationships/image" Target="../media/image25.png"/><Relationship Id="rId27" Type="http://schemas.openxmlformats.org/officeDocument/2006/relationships/image" Target="../media/image3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29" Type="http://schemas.openxmlformats.org/officeDocument/2006/relationships/image" Target="../media/image36.png"/><Relationship Id="rId7" Type="http://schemas.openxmlformats.org/officeDocument/2006/relationships/image" Target="../media/image8.png"/><Relationship Id="rId8" Type="http://schemas.openxmlformats.org/officeDocument/2006/relationships/image" Target="../media/image14.png"/><Relationship Id="rId31" Type="http://schemas.openxmlformats.org/officeDocument/2006/relationships/image" Target="../media/image37.png"/><Relationship Id="rId30" Type="http://schemas.openxmlformats.org/officeDocument/2006/relationships/image" Target="../media/image39.png"/><Relationship Id="rId11" Type="http://schemas.openxmlformats.org/officeDocument/2006/relationships/image" Target="../media/image22.png"/><Relationship Id="rId33" Type="http://schemas.openxmlformats.org/officeDocument/2006/relationships/image" Target="../media/image40.png"/><Relationship Id="rId10" Type="http://schemas.openxmlformats.org/officeDocument/2006/relationships/image" Target="../media/image11.png"/><Relationship Id="rId32" Type="http://schemas.openxmlformats.org/officeDocument/2006/relationships/image" Target="../media/image46.png"/><Relationship Id="rId13" Type="http://schemas.openxmlformats.org/officeDocument/2006/relationships/image" Target="../media/image24.png"/><Relationship Id="rId35" Type="http://schemas.openxmlformats.org/officeDocument/2006/relationships/image" Target="../media/image42.png"/><Relationship Id="rId12" Type="http://schemas.openxmlformats.org/officeDocument/2006/relationships/image" Target="../media/image19.png"/><Relationship Id="rId34" Type="http://schemas.openxmlformats.org/officeDocument/2006/relationships/image" Target="../media/image55.png"/><Relationship Id="rId15" Type="http://schemas.openxmlformats.org/officeDocument/2006/relationships/image" Target="../media/image35.png"/><Relationship Id="rId37" Type="http://schemas.openxmlformats.org/officeDocument/2006/relationships/image" Target="../media/image43.png"/><Relationship Id="rId14" Type="http://schemas.openxmlformats.org/officeDocument/2006/relationships/image" Target="../media/image23.png"/><Relationship Id="rId36" Type="http://schemas.openxmlformats.org/officeDocument/2006/relationships/image" Target="../media/image47.png"/><Relationship Id="rId17" Type="http://schemas.openxmlformats.org/officeDocument/2006/relationships/image" Target="../media/image32.png"/><Relationship Id="rId39" Type="http://schemas.openxmlformats.org/officeDocument/2006/relationships/image" Target="../media/image41.png"/><Relationship Id="rId16" Type="http://schemas.openxmlformats.org/officeDocument/2006/relationships/image" Target="../media/image20.png"/><Relationship Id="rId38" Type="http://schemas.openxmlformats.org/officeDocument/2006/relationships/image" Target="../media/image45.png"/><Relationship Id="rId19" Type="http://schemas.openxmlformats.org/officeDocument/2006/relationships/image" Target="../media/image44.png"/><Relationship Id="rId1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75.png"/><Relationship Id="rId9" Type="http://schemas.openxmlformats.org/officeDocument/2006/relationships/image" Target="../media/image63.png"/><Relationship Id="rId5" Type="http://schemas.openxmlformats.org/officeDocument/2006/relationships/image" Target="../media/image15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81.png"/><Relationship Id="rId11" Type="http://schemas.openxmlformats.org/officeDocument/2006/relationships/image" Target="../media/image34.png"/><Relationship Id="rId10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5.png"/><Relationship Id="rId4" Type="http://schemas.openxmlformats.org/officeDocument/2006/relationships/image" Target="../media/image62.png"/><Relationship Id="rId5" Type="http://schemas.openxmlformats.org/officeDocument/2006/relationships/image" Target="../media/image19.png"/><Relationship Id="rId6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7" Type="http://schemas.openxmlformats.org/officeDocument/2006/relationships/image" Target="../media/image13.png"/><Relationship Id="rId8" Type="http://schemas.openxmlformats.org/officeDocument/2006/relationships/image" Target="../media/image3.png"/><Relationship Id="rId11" Type="http://schemas.openxmlformats.org/officeDocument/2006/relationships/image" Target="../media/image11.png"/><Relationship Id="rId10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58.png"/><Relationship Id="rId8" Type="http://schemas.openxmlformats.org/officeDocument/2006/relationships/image" Target="../media/image65.png"/><Relationship Id="rId11" Type="http://schemas.openxmlformats.org/officeDocument/2006/relationships/image" Target="../media/image1.png"/><Relationship Id="rId10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4.png"/><Relationship Id="rId4" Type="http://schemas.openxmlformats.org/officeDocument/2006/relationships/image" Target="../media/image1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11" Type="http://schemas.openxmlformats.org/officeDocument/2006/relationships/image" Target="../media/image72.png"/><Relationship Id="rId10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The Story of DeFi </a:t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+ Major Trends</a:t>
            </a:r>
            <a:endParaRPr b="1"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October 2019 | DeFi.WTF Osaka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699800" y="2121888"/>
            <a:ext cx="83214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97A7"/>
                </a:solidFill>
              </a:rPr>
              <a:t>We’re all in this together</a:t>
            </a:r>
            <a:endParaRPr sz="43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Open Source and Collaborative nature will allow us to make strides towards changing the world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73" name="Google Shape;17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Major DeFi Trends in 2019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796900" y="188425"/>
            <a:ext cx="78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Core Metrics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TVL in DeFi has grown 150% Y-O-Y</a:t>
            </a:r>
            <a:endParaRPr sz="3000"/>
          </a:p>
        </p:txBody>
      </p:sp>
      <p:sp>
        <p:nvSpPr>
          <p:cNvPr id="179" name="Google Shape;179;p36"/>
          <p:cNvSpPr txBox="1"/>
          <p:nvPr/>
        </p:nvSpPr>
        <p:spPr>
          <a:xfrm>
            <a:off x="174575" y="4847850"/>
            <a:ext cx="3068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Source: defipulse.com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50" y="913525"/>
            <a:ext cx="7643751" cy="37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796900" y="188425"/>
            <a:ext cx="81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Core Metrics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TVL (including non-traditional DeFi) across dApps has grown</a:t>
            </a:r>
            <a:endParaRPr sz="3000"/>
          </a:p>
        </p:txBody>
      </p:sp>
      <p:sp>
        <p:nvSpPr>
          <p:cNvPr id="186" name="Google Shape;186;p37"/>
          <p:cNvSpPr txBox="1"/>
          <p:nvPr/>
        </p:nvSpPr>
        <p:spPr>
          <a:xfrm>
            <a:off x="174575" y="4847850"/>
            <a:ext cx="3068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Source: Peckshield: Monthly DeFi Report (09/2019)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925"/>
            <a:ext cx="8839199" cy="303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Decentralized Financial Stack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 stack is taking shape...</a:t>
            </a:r>
            <a:endParaRPr sz="3000"/>
          </a:p>
        </p:txBody>
      </p:sp>
      <p:sp>
        <p:nvSpPr>
          <p:cNvPr id="193" name="Google Shape;193;p38"/>
          <p:cNvSpPr/>
          <p:nvPr/>
        </p:nvSpPr>
        <p:spPr>
          <a:xfrm>
            <a:off x="7092500" y="3163294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Insurance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4" name="Google Shape;194;p38"/>
          <p:cNvSpPr/>
          <p:nvPr/>
        </p:nvSpPr>
        <p:spPr>
          <a:xfrm>
            <a:off x="3737600" y="3163294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Lending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38"/>
          <p:cNvSpPr/>
          <p:nvPr/>
        </p:nvSpPr>
        <p:spPr>
          <a:xfrm>
            <a:off x="2119550" y="3163294"/>
            <a:ext cx="14874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Derivatives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74" y="3575575"/>
            <a:ext cx="510450" cy="5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197" y="3602179"/>
            <a:ext cx="407667" cy="4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/>
        </p:nvSpPr>
        <p:spPr>
          <a:xfrm>
            <a:off x="442100" y="4317925"/>
            <a:ext cx="8197200" cy="40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Liquidity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965" y="4396628"/>
            <a:ext cx="510449" cy="2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/>
          <p:nvPr/>
        </p:nvSpPr>
        <p:spPr>
          <a:xfrm>
            <a:off x="5415050" y="3163294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Asset Management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646" y="4396629"/>
            <a:ext cx="461462" cy="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0250" y="3631842"/>
            <a:ext cx="572675" cy="30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/>
          <p:nvPr/>
        </p:nvSpPr>
        <p:spPr>
          <a:xfrm>
            <a:off x="5429900" y="2002231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Securities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 rotWithShape="1">
          <a:blip r:embed="rId8">
            <a:alphaModFix/>
          </a:blip>
          <a:srcRect b="13897" l="0" r="0" t="0"/>
          <a:stretch/>
        </p:blipFill>
        <p:spPr>
          <a:xfrm>
            <a:off x="5584650" y="2290333"/>
            <a:ext cx="1070954" cy="2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/>
          <p:nvPr/>
        </p:nvSpPr>
        <p:spPr>
          <a:xfrm>
            <a:off x="3767300" y="2002231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Prediction Markets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8655" y="3525338"/>
            <a:ext cx="837000" cy="26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7471" y="2478898"/>
            <a:ext cx="407650" cy="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9608" y="2486425"/>
            <a:ext cx="407675" cy="4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7092500" y="2002231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StableCoins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12">
            <a:alphaModFix/>
          </a:blip>
          <a:srcRect b="27207" l="15952" r="16991" t="28603"/>
          <a:stretch/>
        </p:blipFill>
        <p:spPr>
          <a:xfrm>
            <a:off x="7548934" y="2354712"/>
            <a:ext cx="510450" cy="3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/>
          <p:nvPr/>
        </p:nvSpPr>
        <p:spPr>
          <a:xfrm>
            <a:off x="2104700" y="2002231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Real World Assets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56775" y="2356546"/>
            <a:ext cx="798235" cy="2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 rotWithShape="1">
          <a:blip r:embed="rId14">
            <a:alphaModFix/>
          </a:blip>
          <a:srcRect b="23820" l="19923" r="21476" t="18906"/>
          <a:stretch/>
        </p:blipFill>
        <p:spPr>
          <a:xfrm>
            <a:off x="2228125" y="2731263"/>
            <a:ext cx="407675" cy="3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59322" y="4405507"/>
            <a:ext cx="736250" cy="22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16">
            <a:alphaModFix/>
          </a:blip>
          <a:srcRect b="15846" l="9887" r="10437" t="14281"/>
          <a:stretch/>
        </p:blipFill>
        <p:spPr>
          <a:xfrm>
            <a:off x="2818600" y="4410134"/>
            <a:ext cx="572675" cy="22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5617" y="1635642"/>
            <a:ext cx="1167500" cy="2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08160" y="1205660"/>
            <a:ext cx="1070950" cy="22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46252" y="1195311"/>
            <a:ext cx="688300" cy="2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01695" y="1158154"/>
            <a:ext cx="407650" cy="31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89175" y="1545511"/>
            <a:ext cx="919500" cy="32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66205" y="1570529"/>
            <a:ext cx="919500" cy="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04720" y="1584482"/>
            <a:ext cx="919500" cy="24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 rotWithShape="1">
          <a:blip r:embed="rId24">
            <a:alphaModFix/>
          </a:blip>
          <a:srcRect b="13830" l="0" r="0" t="0"/>
          <a:stretch/>
        </p:blipFill>
        <p:spPr>
          <a:xfrm>
            <a:off x="7918875" y="4416939"/>
            <a:ext cx="510450" cy="20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08729" y="2337088"/>
            <a:ext cx="407675" cy="38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60217" y="3566384"/>
            <a:ext cx="919500" cy="2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663275" y="4401473"/>
            <a:ext cx="837002" cy="250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/>
          <p:nvPr/>
        </p:nvSpPr>
        <p:spPr>
          <a:xfrm>
            <a:off x="442100" y="2014738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Synthetic Assets</a:t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297097" y="2765947"/>
            <a:ext cx="999575" cy="25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 rotWithShape="1">
          <a:blip r:embed="rId29">
            <a:alphaModFix/>
          </a:blip>
          <a:srcRect b="9804" l="0" r="0" t="0"/>
          <a:stretch/>
        </p:blipFill>
        <p:spPr>
          <a:xfrm>
            <a:off x="608525" y="4390713"/>
            <a:ext cx="604101" cy="2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442100" y="3157738"/>
            <a:ext cx="1546800" cy="107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Data Infrastructure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t/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t/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55066" y="1114425"/>
            <a:ext cx="999575" cy="32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370631" y="3852701"/>
            <a:ext cx="510450" cy="28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465936" y="3869963"/>
            <a:ext cx="736250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773439" y="2767898"/>
            <a:ext cx="688300" cy="22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 rotWithShape="1">
          <a:blip r:embed="rId34">
            <a:alphaModFix/>
          </a:blip>
          <a:srcRect b="22484" l="0" r="0" t="31165"/>
          <a:stretch/>
        </p:blipFill>
        <p:spPr>
          <a:xfrm>
            <a:off x="7278980" y="3920455"/>
            <a:ext cx="1070950" cy="17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 rotWithShape="1">
          <a:blip r:embed="rId35">
            <a:alphaModFix/>
          </a:blip>
          <a:srcRect b="41082" l="0" r="0" t="39974"/>
          <a:stretch/>
        </p:blipFill>
        <p:spPr>
          <a:xfrm>
            <a:off x="796450" y="3948652"/>
            <a:ext cx="798225" cy="15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998379" y="2597439"/>
            <a:ext cx="510450" cy="19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41822" y="2880214"/>
            <a:ext cx="1167500" cy="11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37267" y="2348321"/>
            <a:ext cx="1070950" cy="17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197234" y="1147543"/>
            <a:ext cx="999575" cy="34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323068" y="1545824"/>
            <a:ext cx="798224" cy="31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41">
            <a:alphaModFix/>
          </a:blip>
          <a:srcRect b="9771" l="0" r="0" t="0"/>
          <a:stretch/>
        </p:blipFill>
        <p:spPr>
          <a:xfrm>
            <a:off x="785341" y="3552825"/>
            <a:ext cx="837000" cy="1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747846" y="2663925"/>
            <a:ext cx="688300" cy="2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968900" y="3875725"/>
            <a:ext cx="510450" cy="2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397516" y="1210518"/>
            <a:ext cx="985150" cy="1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7532275" y="1539750"/>
            <a:ext cx="798225" cy="28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5885688" y="3524441"/>
            <a:ext cx="510450" cy="25144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3119250" y="761468"/>
            <a:ext cx="31470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Decentralized Financial Applications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/>
        </p:nvSpPr>
        <p:spPr>
          <a:xfrm>
            <a:off x="7241300" y="983275"/>
            <a:ext cx="1019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Insurance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4269500" y="983275"/>
            <a:ext cx="1019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Asset Management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9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MainNet Launches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Second generation + new primitives go live</a:t>
            </a:r>
            <a:endParaRPr sz="2000"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00" y="1649777"/>
            <a:ext cx="303608" cy="3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4054050" y="2879525"/>
            <a:ext cx="1429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</a:t>
            </a:r>
            <a:endParaRPr/>
          </a:p>
        </p:txBody>
      </p:sp>
      <p:cxnSp>
        <p:nvCxnSpPr>
          <p:cNvPr id="258" name="Google Shape;258;p39"/>
          <p:cNvCxnSpPr/>
          <p:nvPr/>
        </p:nvCxnSpPr>
        <p:spPr>
          <a:xfrm rot="10800000">
            <a:off x="1191600" y="23056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9"/>
          <p:cNvSpPr txBox="1"/>
          <p:nvPr/>
        </p:nvSpPr>
        <p:spPr>
          <a:xfrm>
            <a:off x="644001" y="19614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Oct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702000" y="983275"/>
            <a:ext cx="979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Margin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 rot="10800000">
            <a:off x="810600" y="32200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9"/>
          <p:cNvSpPr txBox="1"/>
          <p:nvPr/>
        </p:nvSpPr>
        <p:spPr>
          <a:xfrm>
            <a:off x="310750" y="37140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Sept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06" y="4104181"/>
            <a:ext cx="1287000" cy="4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158350" y="4552225"/>
            <a:ext cx="1373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Money</a:t>
            </a:r>
            <a:b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Markets V1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311700" y="2636988"/>
            <a:ext cx="8763900" cy="81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MainNet Launch Dates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927" y="4181084"/>
            <a:ext cx="594001" cy="2877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5040250" y="4552225"/>
            <a:ext cx="1373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V2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Exchange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39"/>
          <p:cNvCxnSpPr/>
          <p:nvPr/>
        </p:nvCxnSpPr>
        <p:spPr>
          <a:xfrm rot="10800000">
            <a:off x="2513068" y="23056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9"/>
          <p:cNvSpPr txBox="1"/>
          <p:nvPr/>
        </p:nvSpPr>
        <p:spPr>
          <a:xfrm>
            <a:off x="1939018" y="19614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Nov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2023468" y="983275"/>
            <a:ext cx="979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Automated Market Maker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6">
            <a:alphaModFix/>
          </a:blip>
          <a:srcRect b="27101" l="5578" r="6440" t="14350"/>
          <a:stretch/>
        </p:blipFill>
        <p:spPr>
          <a:xfrm>
            <a:off x="2003481" y="1696972"/>
            <a:ext cx="1019175" cy="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1891" y="4079274"/>
            <a:ext cx="528719" cy="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9"/>
          <p:cNvCxnSpPr/>
          <p:nvPr/>
        </p:nvCxnSpPr>
        <p:spPr>
          <a:xfrm rot="10800000">
            <a:off x="2826250" y="3254921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9"/>
          <p:cNvSpPr txBox="1"/>
          <p:nvPr/>
        </p:nvSpPr>
        <p:spPr>
          <a:xfrm>
            <a:off x="2252200" y="3748896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2139550" y="4587096"/>
            <a:ext cx="1373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Synthetic 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Assets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39"/>
          <p:cNvCxnSpPr/>
          <p:nvPr/>
        </p:nvCxnSpPr>
        <p:spPr>
          <a:xfrm rot="10800000">
            <a:off x="4799068" y="23056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9"/>
          <p:cNvSpPr txBox="1"/>
          <p:nvPr/>
        </p:nvSpPr>
        <p:spPr>
          <a:xfrm>
            <a:off x="4225018" y="19614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Apr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1076" y="1644465"/>
            <a:ext cx="635151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9"/>
          <p:cNvCxnSpPr/>
          <p:nvPr/>
        </p:nvCxnSpPr>
        <p:spPr>
          <a:xfrm rot="10800000">
            <a:off x="3934800" y="3254921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9"/>
          <p:cNvSpPr txBox="1"/>
          <p:nvPr/>
        </p:nvSpPr>
        <p:spPr>
          <a:xfrm>
            <a:off x="3358750" y="3748896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Jan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3206350" y="4587096"/>
            <a:ext cx="1373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Lending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2942" y="4182116"/>
            <a:ext cx="635150" cy="303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9"/>
          <p:cNvCxnSpPr/>
          <p:nvPr/>
        </p:nvCxnSpPr>
        <p:spPr>
          <a:xfrm rot="10800000">
            <a:off x="5763600" y="3254921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9"/>
          <p:cNvSpPr txBox="1"/>
          <p:nvPr/>
        </p:nvSpPr>
        <p:spPr>
          <a:xfrm>
            <a:off x="5187550" y="3748896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May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" name="Google Shape;285;p39"/>
          <p:cNvCxnSpPr/>
          <p:nvPr/>
        </p:nvCxnSpPr>
        <p:spPr>
          <a:xfrm rot="10800000">
            <a:off x="6246868" y="23056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9"/>
          <p:cNvSpPr txBox="1"/>
          <p:nvPr/>
        </p:nvSpPr>
        <p:spPr>
          <a:xfrm>
            <a:off x="5717300" y="983275"/>
            <a:ext cx="1019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V2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Money Markets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5672818" y="19614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May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10">
            <a:alphaModFix/>
          </a:blip>
          <a:srcRect b="29799" l="11663" r="12944" t="17745"/>
          <a:stretch/>
        </p:blipFill>
        <p:spPr>
          <a:xfrm>
            <a:off x="5724988" y="1686638"/>
            <a:ext cx="910178" cy="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6640450" y="4552225"/>
            <a:ext cx="1373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V2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Margin</a:t>
            </a:r>
            <a:endParaRPr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39"/>
          <p:cNvCxnSpPr/>
          <p:nvPr/>
        </p:nvCxnSpPr>
        <p:spPr>
          <a:xfrm rot="10800000">
            <a:off x="7363800" y="3254921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9"/>
          <p:cNvSpPr txBox="1"/>
          <p:nvPr/>
        </p:nvSpPr>
        <p:spPr>
          <a:xfrm>
            <a:off x="6787750" y="3748896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May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000" y="4177502"/>
            <a:ext cx="303608" cy="30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9"/>
          <p:cNvCxnSpPr/>
          <p:nvPr/>
        </p:nvCxnSpPr>
        <p:spPr>
          <a:xfrm rot="10800000">
            <a:off x="7770868" y="2305650"/>
            <a:ext cx="0" cy="52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9"/>
          <p:cNvSpPr txBox="1"/>
          <p:nvPr/>
        </p:nvSpPr>
        <p:spPr>
          <a:xfrm>
            <a:off x="7196818" y="1961425"/>
            <a:ext cx="1148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May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91092" y="1685984"/>
            <a:ext cx="919500" cy="2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796900" y="188425"/>
            <a:ext cx="81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Growth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# of users growing, with big jump from Maker Coinbase promotion </a:t>
            </a:r>
            <a:endParaRPr sz="3000"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3" y="965850"/>
            <a:ext cx="7334374" cy="34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174575" y="4847850"/>
            <a:ext cx="3068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Source: Peckshield: Monthly DeFi Report (09/2019)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126475" y="3832750"/>
            <a:ext cx="10506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$150M </a:t>
            </a:r>
            <a:r>
              <a:rPr lang="en"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supplied</a:t>
            </a:r>
            <a:endParaRPr sz="12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422050" y="971850"/>
            <a:ext cx="27165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Top Use Cases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Speculation: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Margin Trading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Lending: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Generating Yield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" name="Google Shape;309;p41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Cases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Users Mostly use DeFi to speculate and generate yield</a:t>
            </a:r>
            <a:endParaRPr sz="3000"/>
          </a:p>
        </p:txBody>
      </p:sp>
      <p:sp>
        <p:nvSpPr>
          <p:cNvPr id="310" name="Google Shape;310;p41"/>
          <p:cNvSpPr txBox="1"/>
          <p:nvPr/>
        </p:nvSpPr>
        <p:spPr>
          <a:xfrm>
            <a:off x="174575" y="4847850"/>
            <a:ext cx="3835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Source: LoanScan, Compound.Finance, mkr.tools, dydx.exchange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7" y="3361852"/>
            <a:ext cx="945630" cy="2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400" y="1112625"/>
            <a:ext cx="5112301" cy="34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5">
            <a:alphaModFix/>
          </a:blip>
          <a:srcRect b="27207" l="15952" r="16991" t="28603"/>
          <a:stretch/>
        </p:blipFill>
        <p:spPr>
          <a:xfrm>
            <a:off x="1479084" y="3402525"/>
            <a:ext cx="510450" cy="3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1177075" y="3872750"/>
            <a:ext cx="11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$270M </a:t>
            </a:r>
            <a:r>
              <a:rPr lang="en"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ETH locked</a:t>
            </a:r>
            <a:endParaRPr sz="12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~$80M</a:t>
            </a:r>
            <a:r>
              <a:rPr lang="en"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Dai</a:t>
            </a:r>
            <a:endParaRPr sz="12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2336575" y="4037750"/>
            <a:ext cx="1159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$105M</a:t>
            </a:r>
            <a:r>
              <a:rPr lang="en"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traded</a:t>
            </a:r>
            <a:endParaRPr sz="12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9720" y="3381704"/>
            <a:ext cx="407667" cy="4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4795075" y="1757950"/>
            <a:ext cx="3658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Requires discrete counterparty to transact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Requires some notion of “relayer” built on top of protocol to transact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4950775" y="3988925"/>
            <a:ext cx="1162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Building more P2C-like features</a:t>
            </a:r>
            <a:endParaRPr sz="11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375475" y="1757950"/>
            <a:ext cx="3658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Price set by governance or algorithm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Few markets / pairs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No ongoing maintenance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3rd party keepers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635725" y="1154925"/>
            <a:ext cx="31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Peer to Contract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4968200" y="1154925"/>
            <a:ext cx="31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Peer to Peer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Liquidity Models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P2C has shown greater adoption then P2P...</a:t>
            </a:r>
            <a:endParaRPr sz="3000"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71" y="4268034"/>
            <a:ext cx="1395186" cy="4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 rotWithShape="1">
          <a:blip r:embed="rId4">
            <a:alphaModFix/>
          </a:blip>
          <a:srcRect b="27207" l="15952" r="16991" t="28603"/>
          <a:stretch/>
        </p:blipFill>
        <p:spPr>
          <a:xfrm>
            <a:off x="1936676" y="3500330"/>
            <a:ext cx="630504" cy="41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75" y="3485669"/>
            <a:ext cx="1198367" cy="3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625" y="4306389"/>
            <a:ext cx="729367" cy="3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1827" y="3404427"/>
            <a:ext cx="521700" cy="5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9364" y="337328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9315" y="3466674"/>
            <a:ext cx="741523" cy="3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10">
            <a:alphaModFix/>
          </a:blip>
          <a:srcRect b="28157" l="18421" r="18922" t="27626"/>
          <a:stretch/>
        </p:blipFill>
        <p:spPr>
          <a:xfrm>
            <a:off x="465236" y="4232292"/>
            <a:ext cx="1029685" cy="4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6398575" y="3988925"/>
            <a:ext cx="1198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Pivoted and now building on Compound</a:t>
            </a:r>
            <a:endParaRPr sz="11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87377" y="3359951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/>
        </p:nvSpPr>
        <p:spPr>
          <a:xfrm>
            <a:off x="7770175" y="3988925"/>
            <a:ext cx="1198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Still working on V2</a:t>
            </a:r>
            <a:endParaRPr sz="11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1666275" y="22580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DAI-based sidechain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Smart Contract Composability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Contract-level compositions result in new use cases...</a:t>
            </a:r>
            <a:endParaRPr sz="3000"/>
          </a:p>
        </p:txBody>
      </p:sp>
      <p:cxnSp>
        <p:nvCxnSpPr>
          <p:cNvPr id="344" name="Google Shape;344;p43"/>
          <p:cNvCxnSpPr/>
          <p:nvPr/>
        </p:nvCxnSpPr>
        <p:spPr>
          <a:xfrm>
            <a:off x="513200" y="3040325"/>
            <a:ext cx="805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3"/>
          <p:cNvCxnSpPr/>
          <p:nvPr/>
        </p:nvCxnSpPr>
        <p:spPr>
          <a:xfrm>
            <a:off x="4572000" y="1170125"/>
            <a:ext cx="0" cy="187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 b="27207" l="15952" r="16991" t="28603"/>
          <a:stretch/>
        </p:blipFill>
        <p:spPr>
          <a:xfrm>
            <a:off x="2027099" y="1069350"/>
            <a:ext cx="724375" cy="47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/>
        </p:nvSpPr>
        <p:spPr>
          <a:xfrm>
            <a:off x="523275" y="16484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Interest-generating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1742475" y="16484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lsDAI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Future contracts on cDAI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3037875" y="16484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pooledDAI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Donate using </a:t>
            </a:r>
            <a:r>
              <a:rPr lang="en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cDAI </a:t>
            </a: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interest 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523275" y="22580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Donate using cDAI interest 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3037875" y="2258025"/>
            <a:ext cx="135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swanDAI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Light"/>
                <a:ea typeface="Montserrat Light"/>
                <a:cs typeface="Montserrat Light"/>
                <a:sym typeface="Montserrat Light"/>
              </a:rPr>
              <a:t>Bet on black swan events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199" y="3186331"/>
            <a:ext cx="949652" cy="46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079" y="3741898"/>
            <a:ext cx="621800" cy="30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 rotWithShape="1">
          <a:blip r:embed="rId3">
            <a:alphaModFix/>
          </a:blip>
          <a:srcRect b="27207" l="15952" r="16991" t="28603"/>
          <a:stretch/>
        </p:blipFill>
        <p:spPr>
          <a:xfrm>
            <a:off x="4288188" y="4043150"/>
            <a:ext cx="621800" cy="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1328" y="4142924"/>
            <a:ext cx="685824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/>
          <p:nvPr/>
        </p:nvSpPr>
        <p:spPr>
          <a:xfrm>
            <a:off x="3829575" y="4178727"/>
            <a:ext cx="263400" cy="263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 rotWithShape="1">
          <a:blip r:embed="rId7">
            <a:alphaModFix/>
          </a:blip>
          <a:srcRect b="27099" l="34355" r="6441" t="31138"/>
          <a:stretch/>
        </p:blipFill>
        <p:spPr>
          <a:xfrm>
            <a:off x="2701060" y="4610249"/>
            <a:ext cx="685825" cy="1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/>
          <p:nvPr/>
        </p:nvSpPr>
        <p:spPr>
          <a:xfrm>
            <a:off x="5201175" y="4178727"/>
            <a:ext cx="263400" cy="263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 txBox="1"/>
          <p:nvPr/>
        </p:nvSpPr>
        <p:spPr>
          <a:xfrm>
            <a:off x="2609713" y="4773275"/>
            <a:ext cx="868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DEX</a:t>
            </a:r>
            <a:endParaRPr sz="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4133713" y="4773275"/>
            <a:ext cx="868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Oracles</a:t>
            </a:r>
            <a:endParaRPr sz="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5581513" y="4773275"/>
            <a:ext cx="868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Assets</a:t>
            </a:r>
            <a:endParaRPr sz="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 rotWithShape="1">
          <a:blip r:embed="rId8">
            <a:alphaModFix/>
          </a:blip>
          <a:srcRect b="15048" l="31617" r="31676" t="15410"/>
          <a:stretch/>
        </p:blipFill>
        <p:spPr>
          <a:xfrm>
            <a:off x="5809809" y="3795925"/>
            <a:ext cx="411933" cy="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2863" y="4442125"/>
            <a:ext cx="685825" cy="23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2675" y="1179351"/>
            <a:ext cx="1527003" cy="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27207" l="15952" r="16991" t="28603"/>
          <a:stretch/>
        </p:blipFill>
        <p:spPr>
          <a:xfrm>
            <a:off x="5639763" y="1862148"/>
            <a:ext cx="621800" cy="4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/>
          <p:nvPr/>
        </p:nvSpPr>
        <p:spPr>
          <a:xfrm>
            <a:off x="6498825" y="1935323"/>
            <a:ext cx="263400" cy="263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7622" y="1840713"/>
            <a:ext cx="1176027" cy="3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5736347" y="2319975"/>
            <a:ext cx="2001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Protocol Bridge</a:t>
            </a:r>
            <a:endParaRPr sz="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752675" y="1304875"/>
            <a:ext cx="79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Story of DeFi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Major DeFi Trends</a:t>
            </a:r>
            <a:endParaRPr sz="1900"/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Agenda</a:t>
            </a:r>
            <a:endParaRPr sz="3400"/>
          </a:p>
        </p:txBody>
      </p:sp>
      <p:sp>
        <p:nvSpPr>
          <p:cNvPr id="111" name="Google Shape;111;p26"/>
          <p:cNvSpPr txBox="1"/>
          <p:nvPr>
            <p:ph idx="2" type="title"/>
          </p:nvPr>
        </p:nvSpPr>
        <p:spPr>
          <a:xfrm>
            <a:off x="796900" y="7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/>
        </p:nvSpPr>
        <p:spPr>
          <a:xfrm>
            <a:off x="8440146" y="3959625"/>
            <a:ext cx="412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oboto Light"/>
                <a:ea typeface="Roboto Light"/>
                <a:cs typeface="Roboto Light"/>
                <a:sym typeface="Roboto Light"/>
              </a:rPr>
              <a:t>4th MACO Auction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452449" y="3959625"/>
            <a:ext cx="2187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Liquidations mostly from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Maker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dYdX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1617175" y="3700543"/>
            <a:ext cx="1224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Can handle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$60-70k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per minute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13" y="1875213"/>
            <a:ext cx="2384674" cy="15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/>
          <p:nvPr/>
        </p:nvSpPr>
        <p:spPr>
          <a:xfrm>
            <a:off x="198100" y="1230875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Focus on Liquidity &amp;  Slippage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3169900" y="1230875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On-Chain Liquidations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6133957" y="1224103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On-Chain Rebalances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84" y="3844221"/>
            <a:ext cx="106863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4"/>
          <p:cNvCxnSpPr/>
          <p:nvPr/>
        </p:nvCxnSpPr>
        <p:spPr>
          <a:xfrm>
            <a:off x="6145869" y="2294059"/>
            <a:ext cx="0" cy="15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4"/>
          <p:cNvCxnSpPr/>
          <p:nvPr/>
        </p:nvCxnSpPr>
        <p:spPr>
          <a:xfrm>
            <a:off x="6140072" y="3876350"/>
            <a:ext cx="282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4"/>
          <p:cNvSpPr/>
          <p:nvPr/>
        </p:nvSpPr>
        <p:spPr>
          <a:xfrm>
            <a:off x="6325115" y="3783862"/>
            <a:ext cx="459000" cy="85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7016216" y="3610876"/>
            <a:ext cx="459000" cy="258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6988030" y="3293000"/>
            <a:ext cx="486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$670k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6296930" y="3488289"/>
            <a:ext cx="486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$360k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6344871" y="3959625"/>
            <a:ext cx="412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oboto Light"/>
                <a:ea typeface="Roboto Light"/>
                <a:cs typeface="Roboto Light"/>
                <a:sym typeface="Roboto Light"/>
              </a:rPr>
              <a:t>1st MACO Auction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44"/>
          <p:cNvSpPr txBox="1"/>
          <p:nvPr/>
        </p:nvSpPr>
        <p:spPr>
          <a:xfrm>
            <a:off x="7024352" y="3959625"/>
            <a:ext cx="412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oboto Light"/>
                <a:ea typeface="Roboto Light"/>
                <a:cs typeface="Roboto Light"/>
                <a:sym typeface="Roboto Light"/>
              </a:rPr>
              <a:t>2nd MACO Auction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6133950" y="1922775"/>
            <a:ext cx="2825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MACO Set Auction Sizes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7707317" y="3477700"/>
            <a:ext cx="459000" cy="391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7679131" y="3165584"/>
            <a:ext cx="486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$825k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7715453" y="3959625"/>
            <a:ext cx="412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oboto Light"/>
                <a:ea typeface="Roboto Light"/>
                <a:cs typeface="Roboto Light"/>
                <a:sym typeface="Roboto Light"/>
              </a:rPr>
              <a:t>3rd MACO Auction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8398418" y="2622350"/>
            <a:ext cx="459000" cy="12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/>
        </p:nvSpPr>
        <p:spPr>
          <a:xfrm>
            <a:off x="8370232" y="2302400"/>
            <a:ext cx="486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$2.1M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313" y="1875225"/>
            <a:ext cx="2611274" cy="17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>
            <p:ph type="title"/>
          </p:nvPr>
        </p:nvSpPr>
        <p:spPr>
          <a:xfrm>
            <a:off x="796900" y="188425"/>
            <a:ext cx="80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Liquidity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Liquidity a big focus for Dexes and market makers starting to come for flow...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198100" y="3514900"/>
            <a:ext cx="2713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Abstracts concepts like gas wrapping ETH, and private keys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3169900" y="3537200"/>
            <a:ext cx="2784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Help apps offer familiar Web 2.0-like experiences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3" name="Google Shape;403;p45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UI/UX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Friction Being Tackled from Many Sides….</a:t>
            </a:r>
            <a:endParaRPr sz="3000"/>
          </a:p>
        </p:txBody>
      </p:sp>
      <p:sp>
        <p:nvSpPr>
          <p:cNvPr id="404" name="Google Shape;404;p45"/>
          <p:cNvSpPr/>
          <p:nvPr/>
        </p:nvSpPr>
        <p:spPr>
          <a:xfrm>
            <a:off x="198100" y="1230875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Smart Contract Wallets and Meta-Transactions...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3169900" y="1230875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Hosted Wallets...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6133957" y="1224103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Onramps...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6141700" y="3537200"/>
            <a:ext cx="2784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Onboard users from fiat to crypto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 rotWithShape="1">
          <a:blip r:embed="rId3">
            <a:alphaModFix/>
          </a:blip>
          <a:srcRect b="0" l="0" r="18160" t="0"/>
          <a:stretch/>
        </p:blipFill>
        <p:spPr>
          <a:xfrm>
            <a:off x="3246100" y="2091750"/>
            <a:ext cx="1154350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75" y="2067018"/>
            <a:ext cx="1171739" cy="2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5" y="2215900"/>
            <a:ext cx="1154350" cy="33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1124" y="2144688"/>
            <a:ext cx="678250" cy="6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375" y="2477475"/>
            <a:ext cx="914199" cy="40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8">
            <a:alphaModFix/>
          </a:blip>
          <a:srcRect b="28091" l="12099" r="13440" t="31423"/>
          <a:stretch/>
        </p:blipFill>
        <p:spPr>
          <a:xfrm>
            <a:off x="6370300" y="1875200"/>
            <a:ext cx="951511" cy="2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3600" y="2516844"/>
            <a:ext cx="951500" cy="32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775" y="2403375"/>
            <a:ext cx="951500" cy="4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2175" y="1842565"/>
            <a:ext cx="1154350" cy="33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422" name="Google Shape;42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Status of DeFi Today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There are numerous challenges...</a:t>
            </a:r>
            <a:endParaRPr sz="3300"/>
          </a:p>
        </p:txBody>
      </p:sp>
      <p:sp>
        <p:nvSpPr>
          <p:cNvPr id="428" name="Google Shape;428;p47"/>
          <p:cNvSpPr txBox="1"/>
          <p:nvPr/>
        </p:nvSpPr>
        <p:spPr>
          <a:xfrm>
            <a:off x="311700" y="1152475"/>
            <a:ext cx="862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User Adoption Limited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Mostly crypto-natives using DeFi products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Limited success bringing the crypto-curious to DeFi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Unclear Value Capture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Most non-token protocols currently do not monetize on-chain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Unproven value capture on the user-facing layer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Path to Decentralization Unproven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Few examples of effective on-chain governance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Compounding Smart Contract Risk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WHEN not IF smart contracts break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audits remain high-cost; Formal verification out of reach for many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… which we’re here to solve</a:t>
            </a:r>
            <a:endParaRPr sz="3300"/>
          </a:p>
        </p:txBody>
      </p:sp>
      <p:sp>
        <p:nvSpPr>
          <p:cNvPr id="434" name="Google Shape;434;p48"/>
          <p:cNvSpPr txBox="1"/>
          <p:nvPr/>
        </p:nvSpPr>
        <p:spPr>
          <a:xfrm>
            <a:off x="311700" y="1152475"/>
            <a:ext cx="862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User Adoption Limited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we bring DeFi to the 100k-1M user mark and beyond?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Unclear Value Capture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How can we build win-win incentives for players on all levels of the stack?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Path to Decentralization Unproven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How can we safely implement governance on-chain?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Compounding Smart Contract Risk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○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How can we pre-emptively create standards and monitor smart contract risk?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DeFi.wtf is the perfect venue; Excited about the sessions today</a:t>
            </a:r>
            <a:endParaRPr b="1" sz="1800"/>
          </a:p>
        </p:txBody>
      </p:sp>
      <p:sp>
        <p:nvSpPr>
          <p:cNvPr id="440" name="Google Shape;44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Building an open financial system together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699800" y="2121888"/>
            <a:ext cx="83214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Start DeFi Movement?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Social Situation</a:t>
            </a:r>
            <a:endParaRPr sz="3300"/>
          </a:p>
        </p:txBody>
      </p:sp>
      <p:sp>
        <p:nvSpPr>
          <p:cNvPr id="122" name="Google Shape;122;p28"/>
          <p:cNvSpPr txBox="1"/>
          <p:nvPr/>
        </p:nvSpPr>
        <p:spPr>
          <a:xfrm>
            <a:off x="311700" y="1307025"/>
            <a:ext cx="429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We Had in Common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system without intermediaries and one that is more fair, transparent, equitable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Realized we were a small piece of something bigger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4578900" y="1307025"/>
            <a:ext cx="429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Reasons for Isolation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No shared forums to discuss challenges and issues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No place to meet and encourage one another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Irony since we valued open source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311700" y="1152475"/>
            <a:ext cx="42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Spread awareness of the decentralized finance movement 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Help facilitate solving the industry’s most pressing challenges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4655100" y="1152475"/>
            <a:ext cx="42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Open source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Interoperability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Collaboration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Transparency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9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An open community of decentralized finance platforms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Engagement, mission, and purpose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Creating the identity DeFi</a:t>
            </a:r>
            <a:endParaRPr sz="3300"/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0" y="1375575"/>
            <a:ext cx="3247699" cy="338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4481150" y="2022525"/>
            <a:ext cx="33216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transpired was the first time that DeFi felt real, that people were engaging, and there was a sense of community around our mission and purpose.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Laying the Foundations</a:t>
            </a:r>
            <a:endParaRPr sz="3300"/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0" y="1000700"/>
            <a:ext cx="4607523" cy="20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250" y="1794899"/>
            <a:ext cx="3571142" cy="20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350" y="4044108"/>
            <a:ext cx="928825" cy="4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/>
          <p:nvPr/>
        </p:nvSpPr>
        <p:spPr>
          <a:xfrm>
            <a:off x="1052313" y="3304188"/>
            <a:ext cx="2825100" cy="47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Channels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847" y="4044122"/>
            <a:ext cx="473100" cy="4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DeFi Summit SF</a:t>
            </a:r>
            <a:endParaRPr sz="3300"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825" y="922250"/>
            <a:ext cx="5768452" cy="40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50" y="1115688"/>
            <a:ext cx="2768026" cy="36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796900" y="188425"/>
            <a:ext cx="69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DeFi Movement with a Life of its own</a:t>
            </a:r>
            <a:endParaRPr sz="3300"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75" y="1218625"/>
            <a:ext cx="2977499" cy="10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300" y="1314125"/>
            <a:ext cx="3500576" cy="352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49" y="2883350"/>
            <a:ext cx="3169225" cy="16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tProtoco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